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46304"/>
            <a:ext cx="10058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003A70"/>
                </a:solidFill>
                <a:latin typeface="游ゴシック"/>
              </a:rPr>
              <a:t>安全衛生管理体制図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006FBA"/>
                </a:solidFill>
                <a:latin typeface="游ゴシック"/>
              </a:rPr>
              <a:t>業種・従業員数に応じて、必要な役職・委員会のみ記入してください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960120"/>
            <a:ext cx="11274552" cy="2743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480560" y="1234440"/>
            <a:ext cx="3200400" cy="5486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480560" y="1298448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事業者（　　　　　　　　　　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6062472" y="178308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023360" y="2011680"/>
            <a:ext cx="4114800" cy="502920"/>
          </a:xfrm>
          <a:prstGeom prst="rect">
            <a:avLst/>
          </a:prstGeom>
          <a:solidFill>
            <a:srgbClr val="006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208483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游ゴシック"/>
              </a:rPr>
              <a:t>総括安全衛生管理者（　　　　　　　　　　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3360" y="2523744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※常時100/300/1000人以上（業種による）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62472" y="27889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31520" y="3017520"/>
            <a:ext cx="10698480" cy="27432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691640" y="30175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1520" y="3246120"/>
            <a:ext cx="2468880" cy="68580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310128"/>
            <a:ext cx="24688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游ゴシック"/>
              </a:rPr>
              <a:t>安全管理者（　　　　　　　　　　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95020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常時50人以上・業種限定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43400" y="30175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383280" y="3246120"/>
            <a:ext cx="2468880" cy="68580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83280" y="3310128"/>
            <a:ext cx="24688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游ゴシック"/>
              </a:rPr>
              <a:t>衛生管理者（　　　　　　　　　　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83280" y="395020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常時50人以上・全業種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95159" y="30175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035040" y="3246120"/>
            <a:ext cx="2468880" cy="68580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035040" y="3310128"/>
            <a:ext cx="24688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游ゴシック"/>
              </a:rPr>
              <a:t>安全衛生推進者／衛生推進者
（　　　　　　　　　　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35040" y="395020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常時10人以上50人未満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646920" y="30175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686800" y="3246120"/>
            <a:ext cx="2468880" cy="68580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686800" y="3310128"/>
            <a:ext cx="24688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游ゴシック"/>
              </a:rPr>
              <a:t>産業医（　　　　　　　　　　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395020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常時50人以上・全業種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062472" y="429768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566160" y="4526280"/>
            <a:ext cx="5029200" cy="594360"/>
          </a:xfrm>
          <a:prstGeom prst="rect">
            <a:avLst/>
          </a:prstGeom>
          <a:solidFill>
            <a:srgbClr val="8B5A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566160" y="459028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游ゴシック"/>
              </a:rPr>
              <a:t>安全衛生委員会（毎月1回開催・議事概要を周知・記録を3年保存）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66160" y="513892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※安全委員会・衛生委員会の設置義務がある場合、代わりに設置可（安衛法19条）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598932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66666"/>
                </a:solidFill>
                <a:latin typeface="游ゴシック"/>
              </a:rPr>
              <a:t>※選任義務の要否は同梱のExcel（選任義務判定シート）で確認してください。この図はあくまで社内掲示・共有用の視覚資料であり、法令上の様式ではありません。選任後は労基署への選任報告（電子申請）が必要です。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82880" y="6556248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游ゴシック"/>
              </a:rPr>
              <a:t>○○○○株式会社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972800" y="6556248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游ゴシック"/>
              </a:rPr>
              <a:t>1 / 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